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1" r:id="rId6"/>
    <p:sldId id="264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8" autoAdjust="0"/>
    <p:restoredTop sz="94660"/>
  </p:normalViewPr>
  <p:slideViewPr>
    <p:cSldViewPr snapToGrid="0">
      <p:cViewPr>
        <p:scale>
          <a:sx n="82" d="100"/>
          <a:sy n="82" d="100"/>
        </p:scale>
        <p:origin x="1720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4407DD-3770-4383-9AF1-98C7A390706A}" type="doc">
      <dgm:prSet loTypeId="urn:microsoft.com/office/officeart/2005/8/layout/default" loCatId="list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A4EE3948-4BF8-47DF-BC30-F73F679C739A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This dataset tells us that the sales fall between October-January every year. </a:t>
          </a:r>
          <a:endParaRPr lang="en-US" dirty="0">
            <a:solidFill>
              <a:schemeClr val="bg1"/>
            </a:solidFill>
          </a:endParaRPr>
        </a:p>
      </dgm:t>
    </dgm:pt>
    <dgm:pt modelId="{8F1B9662-890E-4A4B-8084-ABDBF1F0ABBA}" type="parTrans" cxnId="{6E04840D-3E68-49F0-AC68-F2D24D518A3B}">
      <dgm:prSet/>
      <dgm:spPr/>
      <dgm:t>
        <a:bodyPr/>
        <a:lstStyle/>
        <a:p>
          <a:endParaRPr lang="en-US"/>
        </a:p>
      </dgm:t>
    </dgm:pt>
    <dgm:pt modelId="{DAF5569C-18F8-4A5B-87E7-C54960C52B38}" type="sibTrans" cxnId="{6E04840D-3E68-49F0-AC68-F2D24D518A3B}">
      <dgm:prSet/>
      <dgm:spPr/>
      <dgm:t>
        <a:bodyPr/>
        <a:lstStyle/>
        <a:p>
          <a:endParaRPr lang="en-US"/>
        </a:p>
      </dgm:t>
    </dgm:pt>
    <dgm:pt modelId="{9AB33278-84B1-40BC-A4F6-45E5A75F9723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The sales seem to increase in March and August every year</a:t>
          </a:r>
          <a:endParaRPr lang="en-US" dirty="0">
            <a:solidFill>
              <a:schemeClr val="bg1"/>
            </a:solidFill>
          </a:endParaRPr>
        </a:p>
      </dgm:t>
    </dgm:pt>
    <dgm:pt modelId="{D4AEE542-C85E-4973-B242-DA475B20F474}" type="parTrans" cxnId="{DF4CD8FD-12ED-40C3-8C73-03BEF23E4367}">
      <dgm:prSet/>
      <dgm:spPr/>
      <dgm:t>
        <a:bodyPr/>
        <a:lstStyle/>
        <a:p>
          <a:endParaRPr lang="en-US"/>
        </a:p>
      </dgm:t>
    </dgm:pt>
    <dgm:pt modelId="{7F73CA8D-185F-4ABE-9994-BE895CEEB371}" type="sibTrans" cxnId="{DF4CD8FD-12ED-40C3-8C73-03BEF23E4367}">
      <dgm:prSet/>
      <dgm:spPr/>
      <dgm:t>
        <a:bodyPr/>
        <a:lstStyle/>
        <a:p>
          <a:endParaRPr lang="en-US"/>
        </a:p>
      </dgm:t>
    </dgm:pt>
    <dgm:pt modelId="{6E3002F9-C365-4D9A-9C0E-07E335E782EA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Their main losses are caused by “tables” in the East, South and Central Zones.</a:t>
          </a:r>
          <a:endParaRPr lang="en-US" dirty="0">
            <a:solidFill>
              <a:schemeClr val="bg1"/>
            </a:solidFill>
          </a:endParaRPr>
        </a:p>
      </dgm:t>
    </dgm:pt>
    <dgm:pt modelId="{CD35D9C1-77B6-4EED-A1D4-963D24BC4D21}" type="parTrans" cxnId="{453ED3B5-C58A-49AE-BFAD-CC9038EC7843}">
      <dgm:prSet/>
      <dgm:spPr/>
      <dgm:t>
        <a:bodyPr/>
        <a:lstStyle/>
        <a:p>
          <a:endParaRPr lang="en-US"/>
        </a:p>
      </dgm:t>
    </dgm:pt>
    <dgm:pt modelId="{31A52C56-322C-44C2-AC93-6F124DFAB5CC}" type="sibTrans" cxnId="{453ED3B5-C58A-49AE-BFAD-CC9038EC7843}">
      <dgm:prSet/>
      <dgm:spPr/>
      <dgm:t>
        <a:bodyPr/>
        <a:lstStyle/>
        <a:p>
          <a:endParaRPr lang="en-US"/>
        </a:p>
      </dgm:t>
    </dgm:pt>
    <dgm:pt modelId="{3AEC586E-1BD8-4318-BB51-F5C5ED93E707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They are earning the most profit in New York.</a:t>
          </a:r>
          <a:endParaRPr lang="en-US" dirty="0">
            <a:solidFill>
              <a:schemeClr val="bg1"/>
            </a:solidFill>
          </a:endParaRPr>
        </a:p>
      </dgm:t>
    </dgm:pt>
    <dgm:pt modelId="{8A2EC475-608A-4382-8AA7-BACFB81660F8}" type="parTrans" cxnId="{7678BC8F-E54C-486A-8619-D9E896D2C5D2}">
      <dgm:prSet/>
      <dgm:spPr/>
      <dgm:t>
        <a:bodyPr/>
        <a:lstStyle/>
        <a:p>
          <a:endParaRPr lang="en-US"/>
        </a:p>
      </dgm:t>
    </dgm:pt>
    <dgm:pt modelId="{A26715C7-0C91-451B-9959-0C10B4E1763B}" type="sibTrans" cxnId="{7678BC8F-E54C-486A-8619-D9E896D2C5D2}">
      <dgm:prSet/>
      <dgm:spPr/>
      <dgm:t>
        <a:bodyPr/>
        <a:lstStyle/>
        <a:p>
          <a:endParaRPr lang="en-US"/>
        </a:p>
      </dgm:t>
    </dgm:pt>
    <dgm:pt modelId="{960D8EA9-36A8-4421-A33A-0F64184DAFBB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The Furniture category is giving them the most losses in the Central and East regions. </a:t>
          </a:r>
          <a:endParaRPr lang="en-US" dirty="0">
            <a:solidFill>
              <a:schemeClr val="bg1"/>
            </a:solidFill>
          </a:endParaRPr>
        </a:p>
      </dgm:t>
    </dgm:pt>
    <dgm:pt modelId="{2BEFE60B-D5DC-46BA-BFFC-BCBB0FCB4EC6}" type="parTrans" cxnId="{A044E0B5-ED78-4C82-B2D5-FB19A5E69683}">
      <dgm:prSet/>
      <dgm:spPr/>
      <dgm:t>
        <a:bodyPr/>
        <a:lstStyle/>
        <a:p>
          <a:endParaRPr lang="en-US"/>
        </a:p>
      </dgm:t>
    </dgm:pt>
    <dgm:pt modelId="{41A35D0E-C6A4-4DAB-BB9C-66664A06275C}" type="sibTrans" cxnId="{A044E0B5-ED78-4C82-B2D5-FB19A5E69683}">
      <dgm:prSet/>
      <dgm:spPr/>
      <dgm:t>
        <a:bodyPr/>
        <a:lstStyle/>
        <a:p>
          <a:endParaRPr lang="en-US"/>
        </a:p>
      </dgm:t>
    </dgm:pt>
    <dgm:pt modelId="{36232C29-860B-CC41-9874-10944CEB46A2}">
      <dgm:prSet/>
      <dgm:spPr>
        <a:noFill/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Office supplies has the highest discounts which is why the quantities sold are the highest</a:t>
          </a:r>
        </a:p>
      </dgm:t>
    </dgm:pt>
    <dgm:pt modelId="{A598FB34-07BA-564E-BBE3-B5EA38DC28A9}" type="parTrans" cxnId="{A7A56883-B735-4645-9CBE-15991FC40E40}">
      <dgm:prSet/>
      <dgm:spPr/>
      <dgm:t>
        <a:bodyPr/>
        <a:lstStyle/>
        <a:p>
          <a:endParaRPr lang="en-GB"/>
        </a:p>
      </dgm:t>
    </dgm:pt>
    <dgm:pt modelId="{CEA8784F-7B23-3545-BC75-D4890BB2736B}" type="sibTrans" cxnId="{A7A56883-B735-4645-9CBE-15991FC40E40}">
      <dgm:prSet/>
      <dgm:spPr/>
      <dgm:t>
        <a:bodyPr/>
        <a:lstStyle/>
        <a:p>
          <a:endParaRPr lang="en-GB"/>
        </a:p>
      </dgm:t>
    </dgm:pt>
    <dgm:pt modelId="{F8479FAC-A3FE-554F-AFC7-335389378D7D}">
      <dgm:prSet/>
      <dgm:spPr>
        <a:noFill/>
      </dgm:spPr>
      <dgm:t>
        <a:bodyPr/>
        <a:lstStyle/>
        <a:p>
          <a:r>
            <a:rPr lang="en-IN" dirty="0">
              <a:solidFill>
                <a:schemeClr val="bg1"/>
              </a:solidFill>
            </a:rPr>
            <a:t>Phones are giving them the highest profit even though the technology category offers the lowest discounts.</a:t>
          </a:r>
          <a:endParaRPr lang="en-GB" dirty="0"/>
        </a:p>
      </dgm:t>
    </dgm:pt>
    <dgm:pt modelId="{209EEECE-4945-974A-AE2E-AD9BD1045657}" type="parTrans" cxnId="{C91497D7-4E5D-6C42-BE3E-73B7ABFBE720}">
      <dgm:prSet/>
      <dgm:spPr/>
      <dgm:t>
        <a:bodyPr/>
        <a:lstStyle/>
        <a:p>
          <a:endParaRPr lang="en-GB"/>
        </a:p>
      </dgm:t>
    </dgm:pt>
    <dgm:pt modelId="{A606DB7D-FDF6-A84F-BAD8-142DB94E1EB5}" type="sibTrans" cxnId="{C91497D7-4E5D-6C42-BE3E-73B7ABFBE720}">
      <dgm:prSet/>
      <dgm:spPr/>
      <dgm:t>
        <a:bodyPr/>
        <a:lstStyle/>
        <a:p>
          <a:endParaRPr lang="en-GB"/>
        </a:p>
      </dgm:t>
    </dgm:pt>
    <dgm:pt modelId="{8A65693A-8FBD-0B43-AA38-3CCDDFE0D628}" type="pres">
      <dgm:prSet presAssocID="{E54407DD-3770-4383-9AF1-98C7A390706A}" presName="diagram" presStyleCnt="0">
        <dgm:presLayoutVars>
          <dgm:dir/>
          <dgm:resizeHandles val="exact"/>
        </dgm:presLayoutVars>
      </dgm:prSet>
      <dgm:spPr/>
    </dgm:pt>
    <dgm:pt modelId="{587C7ECB-F85A-5A4F-9C4D-DDE7E46E2FF0}" type="pres">
      <dgm:prSet presAssocID="{A4EE3948-4BF8-47DF-BC30-F73F679C739A}" presName="node" presStyleLbl="node1" presStyleIdx="0" presStyleCnt="7">
        <dgm:presLayoutVars>
          <dgm:bulletEnabled val="1"/>
        </dgm:presLayoutVars>
      </dgm:prSet>
      <dgm:spPr/>
    </dgm:pt>
    <dgm:pt modelId="{C7795F70-B5A8-AF41-806C-508262046339}" type="pres">
      <dgm:prSet presAssocID="{DAF5569C-18F8-4A5B-87E7-C54960C52B38}" presName="sibTrans" presStyleCnt="0"/>
      <dgm:spPr/>
    </dgm:pt>
    <dgm:pt modelId="{0DCB7DD0-21B5-884D-A366-93407B211733}" type="pres">
      <dgm:prSet presAssocID="{9AB33278-84B1-40BC-A4F6-45E5A75F9723}" presName="node" presStyleLbl="node1" presStyleIdx="1" presStyleCnt="7">
        <dgm:presLayoutVars>
          <dgm:bulletEnabled val="1"/>
        </dgm:presLayoutVars>
      </dgm:prSet>
      <dgm:spPr/>
    </dgm:pt>
    <dgm:pt modelId="{86F7F58E-4965-C54F-9925-DCA23018629D}" type="pres">
      <dgm:prSet presAssocID="{7F73CA8D-185F-4ABE-9994-BE895CEEB371}" presName="sibTrans" presStyleCnt="0"/>
      <dgm:spPr/>
    </dgm:pt>
    <dgm:pt modelId="{8753846E-877D-3540-AEDD-A4B5E9463ABD}" type="pres">
      <dgm:prSet presAssocID="{6E3002F9-C365-4D9A-9C0E-07E335E782EA}" presName="node" presStyleLbl="node1" presStyleIdx="2" presStyleCnt="7">
        <dgm:presLayoutVars>
          <dgm:bulletEnabled val="1"/>
        </dgm:presLayoutVars>
      </dgm:prSet>
      <dgm:spPr/>
    </dgm:pt>
    <dgm:pt modelId="{9338D468-EE09-C444-88C4-D9BFBCBA103F}" type="pres">
      <dgm:prSet presAssocID="{31A52C56-322C-44C2-AC93-6F124DFAB5CC}" presName="sibTrans" presStyleCnt="0"/>
      <dgm:spPr/>
    </dgm:pt>
    <dgm:pt modelId="{3FCE2CF2-0095-A24B-AC33-A2A01CB0A5AB}" type="pres">
      <dgm:prSet presAssocID="{3AEC586E-1BD8-4318-BB51-F5C5ED93E707}" presName="node" presStyleLbl="node1" presStyleIdx="3" presStyleCnt="7">
        <dgm:presLayoutVars>
          <dgm:bulletEnabled val="1"/>
        </dgm:presLayoutVars>
      </dgm:prSet>
      <dgm:spPr/>
    </dgm:pt>
    <dgm:pt modelId="{620126EF-8109-6746-920C-08ED24A803DE}" type="pres">
      <dgm:prSet presAssocID="{A26715C7-0C91-451B-9959-0C10B4E1763B}" presName="sibTrans" presStyleCnt="0"/>
      <dgm:spPr/>
    </dgm:pt>
    <dgm:pt modelId="{13755550-70CB-8E43-BC04-5627D18043F9}" type="pres">
      <dgm:prSet presAssocID="{36232C29-860B-CC41-9874-10944CEB46A2}" presName="node" presStyleLbl="node1" presStyleIdx="4" presStyleCnt="7">
        <dgm:presLayoutVars>
          <dgm:bulletEnabled val="1"/>
        </dgm:presLayoutVars>
      </dgm:prSet>
      <dgm:spPr/>
    </dgm:pt>
    <dgm:pt modelId="{4FB09BC2-C270-FF4E-AF17-A53A54E4944A}" type="pres">
      <dgm:prSet presAssocID="{CEA8784F-7B23-3545-BC75-D4890BB2736B}" presName="sibTrans" presStyleCnt="0"/>
      <dgm:spPr/>
    </dgm:pt>
    <dgm:pt modelId="{ADE336A6-97BA-BA4D-9AD7-78594F08C6CF}" type="pres">
      <dgm:prSet presAssocID="{960D8EA9-36A8-4421-A33A-0F64184DAFBB}" presName="node" presStyleLbl="node1" presStyleIdx="5" presStyleCnt="7">
        <dgm:presLayoutVars>
          <dgm:bulletEnabled val="1"/>
        </dgm:presLayoutVars>
      </dgm:prSet>
      <dgm:spPr/>
    </dgm:pt>
    <dgm:pt modelId="{65FEE08C-237A-CC49-B4A8-F75BF03A12E0}" type="pres">
      <dgm:prSet presAssocID="{41A35D0E-C6A4-4DAB-BB9C-66664A06275C}" presName="sibTrans" presStyleCnt="0"/>
      <dgm:spPr/>
    </dgm:pt>
    <dgm:pt modelId="{9D1B6D02-4CEC-A243-9E7F-06CDFC2F5CD8}" type="pres">
      <dgm:prSet presAssocID="{F8479FAC-A3FE-554F-AFC7-335389378D7D}" presName="node" presStyleLbl="node1" presStyleIdx="6" presStyleCnt="7">
        <dgm:presLayoutVars>
          <dgm:bulletEnabled val="1"/>
        </dgm:presLayoutVars>
      </dgm:prSet>
      <dgm:spPr/>
    </dgm:pt>
  </dgm:ptLst>
  <dgm:cxnLst>
    <dgm:cxn modelId="{6E04840D-3E68-49F0-AC68-F2D24D518A3B}" srcId="{E54407DD-3770-4383-9AF1-98C7A390706A}" destId="{A4EE3948-4BF8-47DF-BC30-F73F679C739A}" srcOrd="0" destOrd="0" parTransId="{8F1B9662-890E-4A4B-8084-ABDBF1F0ABBA}" sibTransId="{DAF5569C-18F8-4A5B-87E7-C54960C52B38}"/>
    <dgm:cxn modelId="{F770050F-D4C9-B341-884B-EA1CDAFC9489}" type="presOf" srcId="{E54407DD-3770-4383-9AF1-98C7A390706A}" destId="{8A65693A-8FBD-0B43-AA38-3CCDDFE0D628}" srcOrd="0" destOrd="0" presId="urn:microsoft.com/office/officeart/2005/8/layout/default"/>
    <dgm:cxn modelId="{87F4C010-E04B-BC4E-B50F-3C281E65D83F}" type="presOf" srcId="{9AB33278-84B1-40BC-A4F6-45E5A75F9723}" destId="{0DCB7DD0-21B5-884D-A366-93407B211733}" srcOrd="0" destOrd="0" presId="urn:microsoft.com/office/officeart/2005/8/layout/default"/>
    <dgm:cxn modelId="{0E76A128-306F-6E40-832A-261B8ACE0613}" type="presOf" srcId="{A4EE3948-4BF8-47DF-BC30-F73F679C739A}" destId="{587C7ECB-F85A-5A4F-9C4D-DDE7E46E2FF0}" srcOrd="0" destOrd="0" presId="urn:microsoft.com/office/officeart/2005/8/layout/default"/>
    <dgm:cxn modelId="{E4E7045B-ECF9-FD44-8F23-B9B69D8C5FF0}" type="presOf" srcId="{36232C29-860B-CC41-9874-10944CEB46A2}" destId="{13755550-70CB-8E43-BC04-5627D18043F9}" srcOrd="0" destOrd="0" presId="urn:microsoft.com/office/officeart/2005/8/layout/default"/>
    <dgm:cxn modelId="{A7A56883-B735-4645-9CBE-15991FC40E40}" srcId="{E54407DD-3770-4383-9AF1-98C7A390706A}" destId="{36232C29-860B-CC41-9874-10944CEB46A2}" srcOrd="4" destOrd="0" parTransId="{A598FB34-07BA-564E-BBE3-B5EA38DC28A9}" sibTransId="{CEA8784F-7B23-3545-BC75-D4890BB2736B}"/>
    <dgm:cxn modelId="{7678BC8F-E54C-486A-8619-D9E896D2C5D2}" srcId="{E54407DD-3770-4383-9AF1-98C7A390706A}" destId="{3AEC586E-1BD8-4318-BB51-F5C5ED93E707}" srcOrd="3" destOrd="0" parTransId="{8A2EC475-608A-4382-8AA7-BACFB81660F8}" sibTransId="{A26715C7-0C91-451B-9959-0C10B4E1763B}"/>
    <dgm:cxn modelId="{C41C7B94-D786-3642-90E4-0D603504104C}" type="presOf" srcId="{F8479FAC-A3FE-554F-AFC7-335389378D7D}" destId="{9D1B6D02-4CEC-A243-9E7F-06CDFC2F5CD8}" srcOrd="0" destOrd="0" presId="urn:microsoft.com/office/officeart/2005/8/layout/default"/>
    <dgm:cxn modelId="{453ED3B5-C58A-49AE-BFAD-CC9038EC7843}" srcId="{E54407DD-3770-4383-9AF1-98C7A390706A}" destId="{6E3002F9-C365-4D9A-9C0E-07E335E782EA}" srcOrd="2" destOrd="0" parTransId="{CD35D9C1-77B6-4EED-A1D4-963D24BC4D21}" sibTransId="{31A52C56-322C-44C2-AC93-6F124DFAB5CC}"/>
    <dgm:cxn modelId="{A044E0B5-ED78-4C82-B2D5-FB19A5E69683}" srcId="{E54407DD-3770-4383-9AF1-98C7A390706A}" destId="{960D8EA9-36A8-4421-A33A-0F64184DAFBB}" srcOrd="5" destOrd="0" parTransId="{2BEFE60B-D5DC-46BA-BFFC-BCBB0FCB4EC6}" sibTransId="{41A35D0E-C6A4-4DAB-BB9C-66664A06275C}"/>
    <dgm:cxn modelId="{C91497D7-4E5D-6C42-BE3E-73B7ABFBE720}" srcId="{E54407DD-3770-4383-9AF1-98C7A390706A}" destId="{F8479FAC-A3FE-554F-AFC7-335389378D7D}" srcOrd="6" destOrd="0" parTransId="{209EEECE-4945-974A-AE2E-AD9BD1045657}" sibTransId="{A606DB7D-FDF6-A84F-BAD8-142DB94E1EB5}"/>
    <dgm:cxn modelId="{B69417F4-928C-754F-B539-3D5A3849E603}" type="presOf" srcId="{3AEC586E-1BD8-4318-BB51-F5C5ED93E707}" destId="{3FCE2CF2-0095-A24B-AC33-A2A01CB0A5AB}" srcOrd="0" destOrd="0" presId="urn:microsoft.com/office/officeart/2005/8/layout/default"/>
    <dgm:cxn modelId="{14A8A2FC-4A3F-FC48-A733-AF25D14C353B}" type="presOf" srcId="{6E3002F9-C365-4D9A-9C0E-07E335E782EA}" destId="{8753846E-877D-3540-AEDD-A4B5E9463ABD}" srcOrd="0" destOrd="0" presId="urn:microsoft.com/office/officeart/2005/8/layout/default"/>
    <dgm:cxn modelId="{86E63FFD-EB8D-3D4F-B5D9-611A1D84BA19}" type="presOf" srcId="{960D8EA9-36A8-4421-A33A-0F64184DAFBB}" destId="{ADE336A6-97BA-BA4D-9AD7-78594F08C6CF}" srcOrd="0" destOrd="0" presId="urn:microsoft.com/office/officeart/2005/8/layout/default"/>
    <dgm:cxn modelId="{DF4CD8FD-12ED-40C3-8C73-03BEF23E4367}" srcId="{E54407DD-3770-4383-9AF1-98C7A390706A}" destId="{9AB33278-84B1-40BC-A4F6-45E5A75F9723}" srcOrd="1" destOrd="0" parTransId="{D4AEE542-C85E-4973-B242-DA475B20F474}" sibTransId="{7F73CA8D-185F-4ABE-9994-BE895CEEB371}"/>
    <dgm:cxn modelId="{3FDD397C-EC18-AE43-B13E-E24FF1331832}" type="presParOf" srcId="{8A65693A-8FBD-0B43-AA38-3CCDDFE0D628}" destId="{587C7ECB-F85A-5A4F-9C4D-DDE7E46E2FF0}" srcOrd="0" destOrd="0" presId="urn:microsoft.com/office/officeart/2005/8/layout/default"/>
    <dgm:cxn modelId="{560989C5-20AD-5F4F-9B55-1E8EC927E40B}" type="presParOf" srcId="{8A65693A-8FBD-0B43-AA38-3CCDDFE0D628}" destId="{C7795F70-B5A8-AF41-806C-508262046339}" srcOrd="1" destOrd="0" presId="urn:microsoft.com/office/officeart/2005/8/layout/default"/>
    <dgm:cxn modelId="{8B7A536A-F587-E94F-B274-6C7FF7CF8A57}" type="presParOf" srcId="{8A65693A-8FBD-0B43-AA38-3CCDDFE0D628}" destId="{0DCB7DD0-21B5-884D-A366-93407B211733}" srcOrd="2" destOrd="0" presId="urn:microsoft.com/office/officeart/2005/8/layout/default"/>
    <dgm:cxn modelId="{0DAEF7A5-8908-7B4C-B41C-9F3324C06750}" type="presParOf" srcId="{8A65693A-8FBD-0B43-AA38-3CCDDFE0D628}" destId="{86F7F58E-4965-C54F-9925-DCA23018629D}" srcOrd="3" destOrd="0" presId="urn:microsoft.com/office/officeart/2005/8/layout/default"/>
    <dgm:cxn modelId="{567D3A9C-A5A4-D841-A23A-C8199B8BC68E}" type="presParOf" srcId="{8A65693A-8FBD-0B43-AA38-3CCDDFE0D628}" destId="{8753846E-877D-3540-AEDD-A4B5E9463ABD}" srcOrd="4" destOrd="0" presId="urn:microsoft.com/office/officeart/2005/8/layout/default"/>
    <dgm:cxn modelId="{08197783-5972-1B4C-B4E4-D6BAB3C463BB}" type="presParOf" srcId="{8A65693A-8FBD-0B43-AA38-3CCDDFE0D628}" destId="{9338D468-EE09-C444-88C4-D9BFBCBA103F}" srcOrd="5" destOrd="0" presId="urn:microsoft.com/office/officeart/2005/8/layout/default"/>
    <dgm:cxn modelId="{A95A3384-E359-0E41-8247-2B8130D7554F}" type="presParOf" srcId="{8A65693A-8FBD-0B43-AA38-3CCDDFE0D628}" destId="{3FCE2CF2-0095-A24B-AC33-A2A01CB0A5AB}" srcOrd="6" destOrd="0" presId="urn:microsoft.com/office/officeart/2005/8/layout/default"/>
    <dgm:cxn modelId="{D0F32390-65BB-E847-A0F1-FC91AEE87701}" type="presParOf" srcId="{8A65693A-8FBD-0B43-AA38-3CCDDFE0D628}" destId="{620126EF-8109-6746-920C-08ED24A803DE}" srcOrd="7" destOrd="0" presId="urn:microsoft.com/office/officeart/2005/8/layout/default"/>
    <dgm:cxn modelId="{515D48C1-1441-5347-A32C-0A31AD6BFFA8}" type="presParOf" srcId="{8A65693A-8FBD-0B43-AA38-3CCDDFE0D628}" destId="{13755550-70CB-8E43-BC04-5627D18043F9}" srcOrd="8" destOrd="0" presId="urn:microsoft.com/office/officeart/2005/8/layout/default"/>
    <dgm:cxn modelId="{B14C1742-951F-184D-9DA0-E18782291037}" type="presParOf" srcId="{8A65693A-8FBD-0B43-AA38-3CCDDFE0D628}" destId="{4FB09BC2-C270-FF4E-AF17-A53A54E4944A}" srcOrd="9" destOrd="0" presId="urn:microsoft.com/office/officeart/2005/8/layout/default"/>
    <dgm:cxn modelId="{40A9F351-B551-604C-9F5E-B0BBEFE929F7}" type="presParOf" srcId="{8A65693A-8FBD-0B43-AA38-3CCDDFE0D628}" destId="{ADE336A6-97BA-BA4D-9AD7-78594F08C6CF}" srcOrd="10" destOrd="0" presId="urn:microsoft.com/office/officeart/2005/8/layout/default"/>
    <dgm:cxn modelId="{023F6BFB-1351-214C-B537-ACA096140410}" type="presParOf" srcId="{8A65693A-8FBD-0B43-AA38-3CCDDFE0D628}" destId="{65FEE08C-237A-CC49-B4A8-F75BF03A12E0}" srcOrd="11" destOrd="0" presId="urn:microsoft.com/office/officeart/2005/8/layout/default"/>
    <dgm:cxn modelId="{6BEC6A40-2FAD-5247-8F8E-840DE37B4EC3}" type="presParOf" srcId="{8A65693A-8FBD-0B43-AA38-3CCDDFE0D628}" destId="{9D1B6D02-4CEC-A243-9E7F-06CDFC2F5CD8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C7ECB-F85A-5A4F-9C4D-DDE7E46E2FF0}">
      <dsp:nvSpPr>
        <dsp:cNvPr id="0" name=""/>
        <dsp:cNvSpPr/>
      </dsp:nvSpPr>
      <dsp:spPr>
        <a:xfrm>
          <a:off x="1193379" y="2445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This dataset tells us that the sales fall between October-January every year. 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1193379" y="2445"/>
        <a:ext cx="2700721" cy="1620433"/>
      </dsp:txXfrm>
    </dsp:sp>
    <dsp:sp modelId="{0DCB7DD0-21B5-884D-A366-93407B211733}">
      <dsp:nvSpPr>
        <dsp:cNvPr id="0" name=""/>
        <dsp:cNvSpPr/>
      </dsp:nvSpPr>
      <dsp:spPr>
        <a:xfrm>
          <a:off x="4164174" y="2445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The sales seem to increase in March and August every year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4164174" y="2445"/>
        <a:ext cx="2700721" cy="1620433"/>
      </dsp:txXfrm>
    </dsp:sp>
    <dsp:sp modelId="{8753846E-877D-3540-AEDD-A4B5E9463ABD}">
      <dsp:nvSpPr>
        <dsp:cNvPr id="0" name=""/>
        <dsp:cNvSpPr/>
      </dsp:nvSpPr>
      <dsp:spPr>
        <a:xfrm>
          <a:off x="7134968" y="2445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Their main losses are caused by “tables” in the East, South and Central Zones.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7134968" y="2445"/>
        <a:ext cx="2700721" cy="1620433"/>
      </dsp:txXfrm>
    </dsp:sp>
    <dsp:sp modelId="{3FCE2CF2-0095-A24B-AC33-A2A01CB0A5AB}">
      <dsp:nvSpPr>
        <dsp:cNvPr id="0" name=""/>
        <dsp:cNvSpPr/>
      </dsp:nvSpPr>
      <dsp:spPr>
        <a:xfrm>
          <a:off x="1193379" y="1892950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They are earning the most profit in New York.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1193379" y="1892950"/>
        <a:ext cx="2700721" cy="1620433"/>
      </dsp:txXfrm>
    </dsp:sp>
    <dsp:sp modelId="{13755550-70CB-8E43-BC04-5627D18043F9}">
      <dsp:nvSpPr>
        <dsp:cNvPr id="0" name=""/>
        <dsp:cNvSpPr/>
      </dsp:nvSpPr>
      <dsp:spPr>
        <a:xfrm>
          <a:off x="4164174" y="1892950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Office supplies has the highest discounts which is why the quantities sold are the highest</a:t>
          </a:r>
        </a:p>
      </dsp:txBody>
      <dsp:txXfrm>
        <a:off x="4164174" y="1892950"/>
        <a:ext cx="2700721" cy="1620433"/>
      </dsp:txXfrm>
    </dsp:sp>
    <dsp:sp modelId="{ADE336A6-97BA-BA4D-9AD7-78594F08C6CF}">
      <dsp:nvSpPr>
        <dsp:cNvPr id="0" name=""/>
        <dsp:cNvSpPr/>
      </dsp:nvSpPr>
      <dsp:spPr>
        <a:xfrm>
          <a:off x="7134968" y="1892950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The Furniture category is giving them the most losses in the Central and East regions. 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7134968" y="1892950"/>
        <a:ext cx="2700721" cy="1620433"/>
      </dsp:txXfrm>
    </dsp:sp>
    <dsp:sp modelId="{9D1B6D02-4CEC-A243-9E7F-06CDFC2F5CD8}">
      <dsp:nvSpPr>
        <dsp:cNvPr id="0" name=""/>
        <dsp:cNvSpPr/>
      </dsp:nvSpPr>
      <dsp:spPr>
        <a:xfrm>
          <a:off x="4164174" y="3783455"/>
          <a:ext cx="2700721" cy="1620433"/>
        </a:xfrm>
        <a:prstGeom prst="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</a:rPr>
            <a:t>Phones are giving them the highest profit even though the technology category offers the lowest discounts.</a:t>
          </a:r>
          <a:endParaRPr lang="en-GB" sz="2000" kern="1200" dirty="0"/>
        </a:p>
      </dsp:txBody>
      <dsp:txXfrm>
        <a:off x="4164174" y="3783455"/>
        <a:ext cx="2700721" cy="1620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g>
</file>

<file path=ppt/media/image5.png>
</file>

<file path=ppt/media/image6.jpe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slide1">
            <a:extLst>
              <a:ext uri="{FF2B5EF4-FFF2-40B4-BE49-F238E27FC236}">
                <a16:creationId xmlns:a16="http://schemas.microsoft.com/office/drawing/2014/main" id="{C7097806-C117-4ABC-BBF0-1C99C3812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3715" y="493844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IN" sz="7200" dirty="0">
                <a:solidFill>
                  <a:schemeClr val="bg1"/>
                </a:solidFill>
              </a:rPr>
              <a:t>Superstore Data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0FD0A8C6-C28A-4D84-B26F-18D9D8647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3123" y="2668924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IN" dirty="0">
                <a:solidFill>
                  <a:schemeClr val="bg1"/>
                </a:solidFill>
              </a:rPr>
              <a:t>-Presented by 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Shreya Parekh , Shubham Verma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6AB92-BF83-BC8B-912B-DD3A4E9F4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6" y="1029600"/>
            <a:ext cx="4391024" cy="1323439"/>
          </a:xfrm>
        </p:spPr>
        <p:txBody>
          <a:bodyPr anchor="t">
            <a:norm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F696A8C1-6487-E0E6-EF7B-2B9DAD8B9F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09" r="22135" b="-1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43" name="Freeform: Shape 16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: Shape 17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0BBE19C7-9DB3-21B6-7194-20F0BC186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732" y="1927273"/>
            <a:ext cx="5387926" cy="4332849"/>
          </a:xfrm>
        </p:spPr>
        <p:txBody>
          <a:bodyPr>
            <a:normAutofit/>
          </a:bodyPr>
          <a:lstStyle/>
          <a:p>
            <a:r>
              <a:rPr lang="en-IN" sz="1700" dirty="0">
                <a:solidFill>
                  <a:schemeClr val="bg1">
                    <a:alpha val="80000"/>
                  </a:schemeClr>
                </a:solidFill>
              </a:rPr>
              <a:t>The Superstore Dataset contains the sales, profits and discounts provided by the store in different regions of the United States of America. </a:t>
            </a:r>
          </a:p>
          <a:p>
            <a:endParaRPr lang="en-IN" sz="17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IN" sz="1700" dirty="0">
                <a:solidFill>
                  <a:schemeClr val="bg1">
                    <a:alpha val="80000"/>
                  </a:schemeClr>
                </a:solidFill>
              </a:rPr>
              <a:t>The dataset helps us understand how the store is performing between the years 2020 to 2022.  </a:t>
            </a:r>
          </a:p>
          <a:p>
            <a:endParaRPr lang="en-IN" sz="17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IN" sz="1700" dirty="0">
                <a:solidFill>
                  <a:schemeClr val="bg1">
                    <a:alpha val="80000"/>
                  </a:schemeClr>
                </a:solidFill>
              </a:rPr>
              <a:t>Our main objective here is to </a:t>
            </a:r>
            <a:r>
              <a:rPr lang="en-US" sz="1700" dirty="0">
                <a:solidFill>
                  <a:schemeClr val="bg1">
                    <a:alpha val="80000"/>
                  </a:schemeClr>
                </a:solidFill>
              </a:rPr>
              <a:t>track and analyze sales and profit data for the company.</a:t>
            </a:r>
            <a:endParaRPr lang="en-IN" sz="17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2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FD195-8DA1-3125-006A-FE536CA80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9" y="669925"/>
            <a:ext cx="4635609" cy="1325563"/>
          </a:xfrm>
        </p:spPr>
        <p:txBody>
          <a:bodyPr anchor="b">
            <a:normAutofit/>
          </a:bodyPr>
          <a:lstStyle/>
          <a:p>
            <a:r>
              <a:rPr lang="en-IN" sz="3800" dirty="0">
                <a:solidFill>
                  <a:schemeClr val="bg1"/>
                </a:solidFill>
              </a:rPr>
              <a:t>Data Analysis</a:t>
            </a: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92BAA7B2-6D01-76C5-7F68-DAC2F995B2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23" r="29432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A14AE1-71AB-4B18-826E-F563FF428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2916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17920" y="2026340"/>
            <a:ext cx="597408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C3513-4D57-304D-9FF0-E262AF82C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4095" y="2400303"/>
            <a:ext cx="6461594" cy="3907465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As part of pre-processing : we made different combinations of data to be able to gain insights and understand the performance of the superstore. </a:t>
            </a:r>
          </a:p>
          <a:p>
            <a:r>
              <a:rPr lang="en-IN" sz="2000" dirty="0">
                <a:solidFill>
                  <a:schemeClr val="bg1"/>
                </a:solidFill>
              </a:rPr>
              <a:t>There is a mismatch between Order Dates and Ship Dates. The ship dates are for 2018-2022 but the orders dates are between 2020-2022. </a:t>
            </a:r>
          </a:p>
          <a:p>
            <a:r>
              <a:rPr lang="en-IN" sz="2000" dirty="0">
                <a:solidFill>
                  <a:schemeClr val="bg1"/>
                </a:solidFill>
              </a:rPr>
              <a:t>We made the dashboard on Tableau so be able to gain insights from the dataset provided based on the visualization tools. </a:t>
            </a:r>
          </a:p>
        </p:txBody>
      </p:sp>
    </p:spTree>
    <p:extLst>
      <p:ext uri="{BB962C8B-B14F-4D97-AF65-F5344CB8AC3E}">
        <p14:creationId xmlns:p14="http://schemas.microsoft.com/office/powerpoint/2010/main" val="376651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47AA7BC3-5BCD-54CF-EBB4-0E80A7250A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2192079"/>
              </p:ext>
            </p:extLst>
          </p:nvPr>
        </p:nvGraphicFramePr>
        <p:xfrm>
          <a:off x="581465" y="1336704"/>
          <a:ext cx="11029070" cy="5406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163805D-1F5B-3EDB-59B6-19994B1B02E5}"/>
              </a:ext>
            </a:extLst>
          </p:cNvPr>
          <p:cNvSpPr txBox="1"/>
          <p:nvPr/>
        </p:nvSpPr>
        <p:spPr>
          <a:xfrm>
            <a:off x="1115878" y="300942"/>
            <a:ext cx="32975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Visualizations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5E09C4-723E-D7C9-7856-E7E0BB97959B}"/>
              </a:ext>
            </a:extLst>
          </p:cNvPr>
          <p:cNvCxnSpPr>
            <a:cxnSpLocks/>
          </p:cNvCxnSpPr>
          <p:nvPr/>
        </p:nvCxnSpPr>
        <p:spPr>
          <a:xfrm>
            <a:off x="0" y="1070383"/>
            <a:ext cx="7423688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70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slide2" descr="Dashboard 1 (2)">
            <a:extLst>
              <a:ext uri="{FF2B5EF4-FFF2-40B4-BE49-F238E27FC236}">
                <a16:creationId xmlns:a16="http://schemas.microsoft.com/office/drawing/2014/main" id="{1F8704C1-226B-33E0-E778-B3DFD8C38E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78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C13C9-521C-71B1-752A-3FCBCDC927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8" t="1869" b="722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7BE1E2-C303-CEA3-B5A4-FF46D1AF5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815" y="1296567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B2ED7-D009-909E-1BA7-21EE7EA26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3" y="2718054"/>
            <a:ext cx="6200187" cy="37419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Superstore needs to focus on growing sales in the Technology and Office Supplies categories.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Sales in the Central region are steadily increasing, a little bit of focus on sales can take them a long way in this particular region.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bg1"/>
                </a:solidFill>
                <a:effectLst/>
              </a:rPr>
              <a:t>The company needs to pay attention to sales in the South region since there seem to be the least sales in that region.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The company</a:t>
            </a:r>
            <a:r>
              <a:rPr lang="en-US" sz="1800" i="0" dirty="0">
                <a:solidFill>
                  <a:schemeClr val="bg1"/>
                </a:solidFill>
                <a:effectLst/>
              </a:rPr>
              <a:t> could consider expanding into new markets, such as Canada or Europe. This could be a good way to grow sales and revenue.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</a:t>
            </a:r>
            <a:r>
              <a:rPr lang="en-US" sz="1800" i="0" dirty="0">
                <a:solidFill>
                  <a:schemeClr val="bg1"/>
                </a:solidFill>
                <a:effectLst/>
              </a:rPr>
              <a:t>ompany should address the cause of this decline in sales in every November and take steps to address it 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bg1"/>
              </a:solidFill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502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CB1FA7D0-8111-F419-8B7D-C8F3C0A12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346" y="595726"/>
            <a:ext cx="5666547" cy="5666547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7BB97-D0CA-12D4-8488-86CEA2CE7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3032140"/>
            <a:ext cx="4713997" cy="17484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8000" dirty="0">
                <a:solidFill>
                  <a:schemeClr val="bg1"/>
                </a:solidFill>
              </a:rPr>
              <a:t>Thank you 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866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361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Superstore Data</vt:lpstr>
      <vt:lpstr>Introduction</vt:lpstr>
      <vt:lpstr>Data Analysis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Book1</dc:title>
  <dc:creator/>
  <cp:lastModifiedBy>Shubham Verma</cp:lastModifiedBy>
  <cp:revision>4</cp:revision>
  <dcterms:created xsi:type="dcterms:W3CDTF">2024-03-01T06:30:36Z</dcterms:created>
  <dcterms:modified xsi:type="dcterms:W3CDTF">2024-03-01T10:07:52Z</dcterms:modified>
</cp:coreProperties>
</file>

<file path=docProps/thumbnail.jpeg>
</file>